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3"/>
  </p:notesMasterIdLst>
  <p:sldIdLst>
    <p:sldId id="313" r:id="rId2"/>
    <p:sldId id="400" r:id="rId3"/>
    <p:sldId id="434" r:id="rId4"/>
    <p:sldId id="433" r:id="rId5"/>
    <p:sldId id="401" r:id="rId6"/>
    <p:sldId id="439" r:id="rId7"/>
    <p:sldId id="447" r:id="rId8"/>
    <p:sldId id="406" r:id="rId9"/>
    <p:sldId id="449" r:id="rId10"/>
    <p:sldId id="453" r:id="rId11"/>
    <p:sldId id="448" r:id="rId12"/>
    <p:sldId id="452" r:id="rId13"/>
    <p:sldId id="450" r:id="rId14"/>
    <p:sldId id="451" r:id="rId15"/>
    <p:sldId id="445" r:id="rId16"/>
    <p:sldId id="446" r:id="rId17"/>
    <p:sldId id="444" r:id="rId18"/>
    <p:sldId id="443" r:id="rId19"/>
    <p:sldId id="396" r:id="rId20"/>
    <p:sldId id="407" r:id="rId21"/>
    <p:sldId id="435" r:id="rId2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nell, Sara Jeanne" initials="SSJ" lastIdx="2" clrIdx="0">
    <p:extLst/>
  </p:cmAuthor>
  <p:cmAuthor id="2" name="Sheldon Taylor" initials="" lastIdx="8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ECCA"/>
    <a:srgbClr val="E7E7BB"/>
    <a:srgbClr val="F6F6E6"/>
    <a:srgbClr val="F3F2DA"/>
    <a:srgbClr val="007635"/>
    <a:srgbClr val="E7E200"/>
    <a:srgbClr val="007E39"/>
    <a:srgbClr val="FFFF00"/>
    <a:srgbClr val="DD1C77"/>
    <a:srgbClr val="2CA2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241" autoAdjust="0"/>
    <p:restoredTop sz="90965" autoAdjust="0"/>
  </p:normalViewPr>
  <p:slideViewPr>
    <p:cSldViewPr>
      <p:cViewPr varScale="1">
        <p:scale>
          <a:sx n="97" d="100"/>
          <a:sy n="97" d="100"/>
        </p:scale>
        <p:origin x="1740" y="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C05BA3-79C9-494C-A796-985F9CA44AAE}" type="datetimeFigureOut">
              <a:rPr lang="en-US" smtClean="0"/>
              <a:t>10/11/2019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FF2027-1C7D-43D1-A363-150358A384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9783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Accuracy_and_precision" TargetMode="External"/><Relationship Id="rId3" Type="http://schemas.openxmlformats.org/officeDocument/2006/relationships/hyperlink" Target="https://en.wikipedia.org/wiki/Estimator" TargetMode="External"/><Relationship Id="rId7" Type="http://schemas.openxmlformats.org/officeDocument/2006/relationships/hyperlink" Target="https://en.wikipedia.org/wiki/Errors_and_residuals_in_statistics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en.wikipedia.org/wiki/Statistical_deviation" TargetMode="External"/><Relationship Id="rId5" Type="http://schemas.openxmlformats.org/officeDocument/2006/relationships/hyperlink" Target="https://en.wikipedia.org/wiki/Quadratic_mean" TargetMode="External"/><Relationship Id="rId10" Type="http://schemas.openxmlformats.org/officeDocument/2006/relationships/hyperlink" Target="http://climate.audubon.org/sites/default/files/NAS_EXTBIRD_V1.3_9.2.15%20lb.pdf" TargetMode="External"/><Relationship Id="rId4" Type="http://schemas.openxmlformats.org/officeDocument/2006/relationships/hyperlink" Target="https://en.wikipedia.org/wiki/Sample_moment" TargetMode="External"/><Relationship Id="rId9" Type="http://schemas.openxmlformats.org/officeDocument/2006/relationships/hyperlink" Target="https://en.wikipedia.org/wiki/Root-mean-square_deviation#cite_note-1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FF2027-1C7D-43D1-A363-150358A3842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5041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root-mean-square error (RMSE)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(or sometimes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root-mean-square</a:t>
            </a:r>
            <a:r>
              <a:rPr lang="en-US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error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is a frequently used measure of the differences between values (sample or population values) predicted by a model or an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Estimator"/>
              </a:rPr>
              <a:t>estimator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and the values observed. The RMSD represents the square root of the second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Sample moment"/>
              </a:rPr>
              <a:t>sample moment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of the differences between predicted values and observed values or the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 tooltip="Quadratic mean"/>
              </a:rPr>
              <a:t>quadratic mean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of these differences. These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 tooltip="Statistical deviation"/>
              </a:rPr>
              <a:t>deviations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are called </a:t>
            </a:r>
            <a:r>
              <a:rPr lang="en-US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 tooltip="Errors and residuals in statistics"/>
              </a:rPr>
              <a:t>residuals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when the calculations are performed over the data sample that was used for estimation and are called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errors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(or prediction errors) when computed out-of-sample. The RMSD serves to aggregate the magnitudes of the errors in predictions for various times into a single measure of predictive power. RMSD is a measure of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8" tooltip="Accuracy and precision"/>
              </a:rPr>
              <a:t>accuracy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to compare forecasting errors of different models for a particular dataset and not between datasets, as it is scale-dependent.</a:t>
            </a:r>
            <a:r>
              <a:rPr lang="en-US" sz="1200" b="0" i="0" u="none" strike="noStrike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9"/>
              </a:rPr>
              <a:t>[1]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RMSD is always non-negative, and a value of 0 (almost never achieved in practice) would indicate a perfect fit to the data. In general, a lower RMSD is better than a higher one. 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0"/>
              </a:rPr>
              <a:t>http://climate.audubon.org/sites/default/files/NAS_EXTBIRD_V1.3_9.2.15%20lb.pdf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FF2027-1C7D-43D1-A363-150358A3842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27725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Algorithm Response curves Responses are built from Complexity controlled by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FF2027-1C7D-43D1-A363-150358A3842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0994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Thuiller</a:t>
            </a:r>
            <a:r>
              <a:rPr lang="en-US" dirty="0"/>
              <a:t> 2014 </a:t>
            </a:r>
            <a:r>
              <a:rPr lang="en-US" dirty="0" err="1"/>
              <a:t>vars</a:t>
            </a:r>
            <a:r>
              <a:rPr lang="en-US" dirty="0"/>
              <a:t>, 196 focal </a:t>
            </a:r>
            <a:r>
              <a:rPr lang="en-US" dirty="0" err="1"/>
              <a:t>spp</a:t>
            </a:r>
            <a:endParaRPr lang="en-US" dirty="0"/>
          </a:p>
          <a:p>
            <a:r>
              <a:rPr lang="en-US" dirty="0"/>
              <a:t>Pres always higher </a:t>
            </a:r>
            <a:r>
              <a:rPr lang="en-US" dirty="0" err="1"/>
              <a:t>bc</a:t>
            </a:r>
            <a:r>
              <a:rPr lang="en-US" dirty="0"/>
              <a:t> higher RMSE is worse</a:t>
            </a:r>
          </a:p>
          <a:p>
            <a:r>
              <a:rPr lang="en-US" dirty="0"/>
              <a:t>Same general results with 17 </a:t>
            </a:r>
            <a:r>
              <a:rPr lang="en-US" dirty="0" err="1"/>
              <a:t>bioclim</a:t>
            </a:r>
            <a:r>
              <a:rPr lang="en-US" dirty="0"/>
              <a:t> </a:t>
            </a:r>
            <a:r>
              <a:rPr lang="en-US" dirty="0" err="1"/>
              <a:t>vars</a:t>
            </a:r>
            <a:r>
              <a:rPr lang="en-US" dirty="0"/>
              <a:t> (subset of 83 </a:t>
            </a:r>
            <a:r>
              <a:rPr lang="en-US" dirty="0" err="1"/>
              <a:t>focals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Points sized by number of </a:t>
            </a:r>
            <a:r>
              <a:rPr lang="en-US" dirty="0" err="1"/>
              <a:t>stateroutes</a:t>
            </a:r>
            <a:r>
              <a:rPr lang="en-US" dirty="0"/>
              <a:t> </a:t>
            </a:r>
            <a:r>
              <a:rPr lang="en-US" dirty="0" err="1"/>
              <a:t>spp</a:t>
            </a:r>
            <a:r>
              <a:rPr lang="en-US" dirty="0"/>
              <a:t> occurs at, each points is a </a:t>
            </a:r>
            <a:r>
              <a:rPr lang="en-US" dirty="0" err="1"/>
              <a:t>spp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FF2027-1C7D-43D1-A363-150358A3842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1098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Thuiller</a:t>
            </a:r>
            <a:r>
              <a:rPr lang="en-US" dirty="0"/>
              <a:t> 2014 </a:t>
            </a:r>
            <a:r>
              <a:rPr lang="en-US" dirty="0" err="1"/>
              <a:t>vars</a:t>
            </a:r>
            <a:r>
              <a:rPr lang="en-US" dirty="0"/>
              <a:t>, 196 focal </a:t>
            </a:r>
            <a:r>
              <a:rPr lang="en-US" dirty="0" err="1"/>
              <a:t>spp</a:t>
            </a:r>
            <a:endParaRPr lang="en-US" dirty="0"/>
          </a:p>
          <a:p>
            <a:r>
              <a:rPr lang="en-US" dirty="0"/>
              <a:t>Pres always higher </a:t>
            </a:r>
            <a:r>
              <a:rPr lang="en-US" dirty="0" err="1"/>
              <a:t>bc</a:t>
            </a:r>
            <a:r>
              <a:rPr lang="en-US" dirty="0"/>
              <a:t> higher RMSE is worse</a:t>
            </a:r>
          </a:p>
          <a:p>
            <a:r>
              <a:rPr lang="en-US" dirty="0"/>
              <a:t>Same general results with 17 </a:t>
            </a:r>
            <a:r>
              <a:rPr lang="en-US" dirty="0" err="1"/>
              <a:t>bioclim</a:t>
            </a:r>
            <a:r>
              <a:rPr lang="en-US" dirty="0"/>
              <a:t> </a:t>
            </a:r>
            <a:r>
              <a:rPr lang="en-US" dirty="0" err="1"/>
              <a:t>vars</a:t>
            </a:r>
            <a:r>
              <a:rPr lang="en-US" dirty="0"/>
              <a:t> (subset of 83 </a:t>
            </a:r>
            <a:r>
              <a:rPr lang="en-US" dirty="0" err="1"/>
              <a:t>focals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Points sized by number of </a:t>
            </a:r>
            <a:r>
              <a:rPr lang="en-US" dirty="0" err="1"/>
              <a:t>stateroutes</a:t>
            </a:r>
            <a:r>
              <a:rPr lang="en-US" dirty="0"/>
              <a:t> </a:t>
            </a:r>
            <a:r>
              <a:rPr lang="en-US" dirty="0" err="1"/>
              <a:t>spp</a:t>
            </a:r>
            <a:r>
              <a:rPr lang="en-US" dirty="0"/>
              <a:t> occurs at, each points is a </a:t>
            </a:r>
            <a:r>
              <a:rPr lang="en-US" dirty="0" err="1"/>
              <a:t>spp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FF2027-1C7D-43D1-A363-150358A3842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5085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Thuiller</a:t>
            </a:r>
            <a:r>
              <a:rPr lang="en-US" dirty="0"/>
              <a:t> 2014 </a:t>
            </a:r>
            <a:r>
              <a:rPr lang="en-US" dirty="0" err="1"/>
              <a:t>vars</a:t>
            </a:r>
            <a:r>
              <a:rPr lang="en-US" dirty="0"/>
              <a:t>, 196 focal </a:t>
            </a:r>
            <a:r>
              <a:rPr lang="en-US" dirty="0" err="1"/>
              <a:t>spp</a:t>
            </a:r>
            <a:endParaRPr lang="en-US" dirty="0"/>
          </a:p>
          <a:p>
            <a:r>
              <a:rPr lang="en-US" dirty="0"/>
              <a:t>Pres always higher </a:t>
            </a:r>
            <a:r>
              <a:rPr lang="en-US" dirty="0" err="1"/>
              <a:t>bc</a:t>
            </a:r>
            <a:r>
              <a:rPr lang="en-US" dirty="0"/>
              <a:t> higher RMSE is worse</a:t>
            </a:r>
          </a:p>
          <a:p>
            <a:r>
              <a:rPr lang="en-US" dirty="0"/>
              <a:t>Same general results with 17 </a:t>
            </a:r>
            <a:r>
              <a:rPr lang="en-US" dirty="0" err="1"/>
              <a:t>bioclim</a:t>
            </a:r>
            <a:r>
              <a:rPr lang="en-US" dirty="0"/>
              <a:t> </a:t>
            </a:r>
            <a:r>
              <a:rPr lang="en-US" dirty="0" err="1"/>
              <a:t>vars</a:t>
            </a:r>
            <a:r>
              <a:rPr lang="en-US" dirty="0"/>
              <a:t> (subset of 83 </a:t>
            </a:r>
            <a:r>
              <a:rPr lang="en-US" dirty="0" err="1"/>
              <a:t>focals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Points sized by number of </a:t>
            </a:r>
            <a:r>
              <a:rPr lang="en-US" dirty="0" err="1"/>
              <a:t>stateroutes</a:t>
            </a:r>
            <a:r>
              <a:rPr lang="en-US" dirty="0"/>
              <a:t> </a:t>
            </a:r>
            <a:r>
              <a:rPr lang="en-US" dirty="0" err="1"/>
              <a:t>spp</a:t>
            </a:r>
            <a:r>
              <a:rPr lang="en-US" dirty="0"/>
              <a:t> occurs at, each points is a </a:t>
            </a:r>
            <a:r>
              <a:rPr lang="en-US" dirty="0" err="1"/>
              <a:t>spp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FF2027-1C7D-43D1-A363-150358A3842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56190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Probably need to put these all on the same scale</a:t>
            </a:r>
          </a:p>
          <a:p>
            <a:r>
              <a:rPr lang="en-US" dirty="0"/>
              <a:t>YTVI,</a:t>
            </a:r>
            <a:r>
              <a:rPr lang="en-US" baseline="0" dirty="0"/>
              <a:t> 6280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FF2027-1C7D-43D1-A363-150358A3842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4336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Probably need to put these all on the same scale</a:t>
            </a:r>
          </a:p>
          <a:p>
            <a:r>
              <a:rPr lang="en-US" dirty="0"/>
              <a:t>YTVI,</a:t>
            </a:r>
            <a:r>
              <a:rPr lang="en-US" baseline="0" dirty="0"/>
              <a:t> 6280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FF2027-1C7D-43D1-A363-150358A3842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8756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F0FCE-E66A-46B7-B2A5-045C740EA0D7}" type="datetimeFigureOut">
              <a:rPr lang="en-US" smtClean="0"/>
              <a:t>10/11/2019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8633D-F721-4759-AEBD-AB5CF155D3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216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F0FCE-E66A-46B7-B2A5-045C740EA0D7}" type="datetimeFigureOut">
              <a:rPr lang="en-US" smtClean="0"/>
              <a:t>10/11/2019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8633D-F721-4759-AEBD-AB5CF155D3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1368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F0FCE-E66A-46B7-B2A5-045C740EA0D7}" type="datetimeFigureOut">
              <a:rPr lang="en-US" smtClean="0"/>
              <a:t>10/11/2019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8633D-F721-4759-AEBD-AB5CF155D3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1774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F0FCE-E66A-46B7-B2A5-045C740EA0D7}" type="datetimeFigureOut">
              <a:rPr lang="en-US" smtClean="0"/>
              <a:t>10/11/2019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8633D-F721-4759-AEBD-AB5CF155D3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013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F0FCE-E66A-46B7-B2A5-045C740EA0D7}" type="datetimeFigureOut">
              <a:rPr lang="en-US" smtClean="0"/>
              <a:t>10/11/2019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8633D-F721-4759-AEBD-AB5CF155D3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9882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F0FCE-E66A-46B7-B2A5-045C740EA0D7}" type="datetimeFigureOut">
              <a:rPr lang="en-US" smtClean="0"/>
              <a:t>10/11/2019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8633D-F721-4759-AEBD-AB5CF155D3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403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F0FCE-E66A-46B7-B2A5-045C740EA0D7}" type="datetimeFigureOut">
              <a:rPr lang="en-US" smtClean="0"/>
              <a:t>10/11/2019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8633D-F721-4759-AEBD-AB5CF155D3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5848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F0FCE-E66A-46B7-B2A5-045C740EA0D7}" type="datetimeFigureOut">
              <a:rPr lang="en-US" smtClean="0"/>
              <a:t>10/11/2019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8633D-F721-4759-AEBD-AB5CF155D3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4496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F0FCE-E66A-46B7-B2A5-045C740EA0D7}" type="datetimeFigureOut">
              <a:rPr lang="en-US" smtClean="0"/>
              <a:t>10/11/2019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8633D-F721-4759-AEBD-AB5CF155D3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187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F0FCE-E66A-46B7-B2A5-045C740EA0D7}" type="datetimeFigureOut">
              <a:rPr lang="en-US" smtClean="0"/>
              <a:t>10/11/2019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8633D-F721-4759-AEBD-AB5CF155D3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0938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F0FCE-E66A-46B7-B2A5-045C740EA0D7}" type="datetimeFigureOut">
              <a:rPr lang="en-US" smtClean="0"/>
              <a:t>10/11/2019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8633D-F721-4759-AEBD-AB5CF155D3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9841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0F0FCE-E66A-46B7-B2A5-045C740EA0D7}" type="datetimeFigureOut">
              <a:rPr lang="en-US" smtClean="0"/>
              <a:t>10/11/2019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18633D-F721-4759-AEBD-AB5CF155D3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353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emf"/><Relationship Id="rId3" Type="http://schemas.openxmlformats.org/officeDocument/2006/relationships/image" Target="../media/image29.emf"/><Relationship Id="rId7" Type="http://schemas.openxmlformats.org/officeDocument/2006/relationships/image" Target="../media/image33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emf"/><Relationship Id="rId5" Type="http://schemas.openxmlformats.org/officeDocument/2006/relationships/image" Target="../media/image31.emf"/><Relationship Id="rId10" Type="http://schemas.openxmlformats.org/officeDocument/2006/relationships/image" Target="../media/image36.jpeg"/><Relationship Id="rId4" Type="http://schemas.openxmlformats.org/officeDocument/2006/relationships/image" Target="../media/image30.emf"/><Relationship Id="rId9" Type="http://schemas.openxmlformats.org/officeDocument/2006/relationships/image" Target="../media/image35.em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emf"/><Relationship Id="rId3" Type="http://schemas.openxmlformats.org/officeDocument/2006/relationships/image" Target="../media/image37.emf"/><Relationship Id="rId7" Type="http://schemas.openxmlformats.org/officeDocument/2006/relationships/image" Target="../media/image39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emf"/><Relationship Id="rId11" Type="http://schemas.openxmlformats.org/officeDocument/2006/relationships/image" Target="../media/image43.emf"/><Relationship Id="rId5" Type="http://schemas.openxmlformats.org/officeDocument/2006/relationships/image" Target="../media/image35.emf"/><Relationship Id="rId10" Type="http://schemas.openxmlformats.org/officeDocument/2006/relationships/image" Target="../media/image42.emf"/><Relationship Id="rId4" Type="http://schemas.openxmlformats.org/officeDocument/2006/relationships/image" Target="../media/image36.jpeg"/><Relationship Id="rId9" Type="http://schemas.openxmlformats.org/officeDocument/2006/relationships/image" Target="../media/image41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climate.audubon.org/sites/default/files/NAS_EXTBIRD_V1.3_9.2.15%20lb.pdf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2590800"/>
            <a:ext cx="8534400" cy="11430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800" dirty="0"/>
              <a:t>Updated Chapter 3: Does temporal occupancy improve classic SDMs for birds in North America?</a:t>
            </a:r>
            <a:endParaRPr lang="en-US" altLang="en-US" sz="400" dirty="0"/>
          </a:p>
        </p:txBody>
      </p:sp>
    </p:spTree>
    <p:extLst>
      <p:ext uri="{BB962C8B-B14F-4D97-AF65-F5344CB8AC3E}">
        <p14:creationId xmlns:p14="http://schemas.microsoft.com/office/powerpoint/2010/main" val="3607516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04800" y="-19665"/>
            <a:ext cx="64008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/>
              <a:t>RMSE output: </a:t>
            </a:r>
            <a:r>
              <a:rPr lang="en-US" sz="2500" b="1" dirty="0" smtClean="0"/>
              <a:t>191 </a:t>
            </a:r>
            <a:r>
              <a:rPr lang="en-US" sz="2500" b="1" dirty="0"/>
              <a:t>focal species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152400" y="427892"/>
            <a:ext cx="8853910" cy="6324222"/>
            <a:chOff x="152400" y="427892"/>
            <a:chExt cx="8853910" cy="6324222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2400" y="427892"/>
              <a:ext cx="8853910" cy="6324222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4"/>
            <a:srcRect l="85888" t="34593" r="2149" b="44497"/>
            <a:stretch/>
          </p:blipFill>
          <p:spPr>
            <a:xfrm>
              <a:off x="5791200" y="4388761"/>
              <a:ext cx="821002" cy="917591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5"/>
            <a:srcRect l="79803" t="40887" r="1672" b="48227"/>
            <a:stretch/>
          </p:blipFill>
          <p:spPr>
            <a:xfrm>
              <a:off x="5791200" y="3933092"/>
              <a:ext cx="1752601" cy="46795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678895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219200"/>
            <a:ext cx="8107565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0147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609600"/>
            <a:ext cx="8534400" cy="6087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3316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Temporal CV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066800"/>
            <a:ext cx="6199913" cy="251906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2007359"/>
            <a:ext cx="7112000" cy="4741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6458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Spatial CV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143000"/>
            <a:ext cx="6826426" cy="279883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477" y="1107831"/>
            <a:ext cx="8229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6073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76200"/>
            <a:ext cx="4648200" cy="1143000"/>
          </a:xfrm>
        </p:spPr>
        <p:txBody>
          <a:bodyPr/>
          <a:lstStyle/>
          <a:p>
            <a:r>
              <a:rPr lang="en-US" dirty="0" smtClean="0"/>
              <a:t>5 year </a:t>
            </a:r>
            <a:r>
              <a:rPr lang="en-US" dirty="0" err="1" smtClean="0"/>
              <a:t>Occ:Pres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756" y="990600"/>
            <a:ext cx="8127991" cy="579713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85888" t="34593" r="2149" b="44497"/>
          <a:stretch/>
        </p:blipFill>
        <p:spPr>
          <a:xfrm>
            <a:off x="6781800" y="3953657"/>
            <a:ext cx="762000" cy="851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474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76200"/>
            <a:ext cx="4648200" cy="1143000"/>
          </a:xfrm>
        </p:spPr>
        <p:txBody>
          <a:bodyPr/>
          <a:lstStyle/>
          <a:p>
            <a:r>
              <a:rPr lang="en-US" dirty="0" smtClean="0"/>
              <a:t>5 year </a:t>
            </a:r>
            <a:r>
              <a:rPr lang="en-US" dirty="0" err="1" smtClean="0"/>
              <a:t>Pres:Notrans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152400" y="1248697"/>
            <a:ext cx="8440292" cy="4923503"/>
            <a:chOff x="152400" y="1248697"/>
            <a:chExt cx="8440292" cy="4923503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2400" y="1248697"/>
              <a:ext cx="8440292" cy="4923503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3"/>
            <a:srcRect l="85888" t="34593" r="2149" b="44497"/>
            <a:stretch/>
          </p:blipFill>
          <p:spPr>
            <a:xfrm>
              <a:off x="5715000" y="4267200"/>
              <a:ext cx="762000" cy="85164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37602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295400"/>
            <a:ext cx="8746157" cy="35814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03903" y="304800"/>
            <a:ext cx="693781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 smtClean="0"/>
              <a:t>Accuracy </a:t>
            </a:r>
            <a:r>
              <a:rPr lang="en-US" sz="2500" b="1" dirty="0" err="1" smtClean="0"/>
              <a:t>occ</a:t>
            </a:r>
            <a:r>
              <a:rPr lang="en-US" sz="2500" b="1" dirty="0" smtClean="0"/>
              <a:t>: presence Temporal</a:t>
            </a:r>
            <a:endParaRPr lang="en-US" sz="25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93800" t="39939" r="1833" b="47378"/>
          <a:stretch/>
        </p:blipFill>
        <p:spPr>
          <a:xfrm>
            <a:off x="8229600" y="3657600"/>
            <a:ext cx="566562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058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371600"/>
            <a:ext cx="8896952" cy="35814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03903" y="304800"/>
            <a:ext cx="693781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 smtClean="0"/>
              <a:t>Accuracy </a:t>
            </a:r>
            <a:r>
              <a:rPr lang="en-US" sz="2500" b="1" dirty="0" err="1" smtClean="0"/>
              <a:t>occ</a:t>
            </a:r>
            <a:r>
              <a:rPr lang="en-US" sz="2500" b="1" dirty="0" smtClean="0"/>
              <a:t>: presence Spatial</a:t>
            </a:r>
            <a:endParaRPr lang="en-US" sz="25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93800" t="39939" r="1833" b="47378"/>
          <a:stretch/>
        </p:blipFill>
        <p:spPr>
          <a:xfrm>
            <a:off x="8229600" y="3657600"/>
            <a:ext cx="566562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659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458200" cy="4525963"/>
          </a:xfrm>
        </p:spPr>
        <p:txBody>
          <a:bodyPr/>
          <a:lstStyle/>
          <a:p>
            <a:r>
              <a:rPr lang="en-US" dirty="0"/>
              <a:t>Improvements to methods</a:t>
            </a:r>
          </a:p>
          <a:p>
            <a:r>
              <a:rPr lang="en-US" dirty="0"/>
              <a:t>Additional analyses</a:t>
            </a:r>
          </a:p>
          <a:p>
            <a:r>
              <a:rPr lang="en-US" dirty="0"/>
              <a:t>Manuscript in progress</a:t>
            </a:r>
          </a:p>
          <a:p>
            <a:pPr lvl="1"/>
            <a:r>
              <a:rPr lang="en-US" dirty="0"/>
              <a:t>goal submission by December 2019</a:t>
            </a:r>
          </a:p>
          <a:p>
            <a:pPr lvl="1"/>
            <a:r>
              <a:rPr lang="en-US" dirty="0"/>
              <a:t>Target journals: </a:t>
            </a:r>
            <a:r>
              <a:rPr lang="en-US" dirty="0" err="1"/>
              <a:t>Ecography</a:t>
            </a:r>
            <a:r>
              <a:rPr lang="en-US" dirty="0"/>
              <a:t>, Diversity &amp; Distributions</a:t>
            </a:r>
          </a:p>
          <a:p>
            <a:r>
              <a:rPr lang="en-US" dirty="0"/>
              <a:t>Additional comments/concerns?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78930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57400"/>
            <a:ext cx="8229600" cy="3763963"/>
          </a:xfrm>
        </p:spPr>
        <p:txBody>
          <a:bodyPr/>
          <a:lstStyle/>
          <a:p>
            <a:r>
              <a:rPr lang="en-US" dirty="0"/>
              <a:t>Does temporal occupancy predict avian species distribution models better than presence/absence?</a:t>
            </a:r>
          </a:p>
        </p:txBody>
      </p:sp>
    </p:spTree>
    <p:extLst>
      <p:ext uri="{BB962C8B-B14F-4D97-AF65-F5344CB8AC3E}">
        <p14:creationId xmlns:p14="http://schemas.microsoft.com/office/powerpoint/2010/main" val="30814783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2757820"/>
              </p:ext>
            </p:extLst>
          </p:nvPr>
        </p:nvGraphicFramePr>
        <p:xfrm>
          <a:off x="76199" y="0"/>
          <a:ext cx="8991601" cy="68462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30685">
                  <a:extLst>
                    <a:ext uri="{9D8B030D-6E8A-4147-A177-3AD203B41FA5}">
                      <a16:colId xmlns:a16="http://schemas.microsoft.com/office/drawing/2014/main" val="258925461"/>
                    </a:ext>
                  </a:extLst>
                </a:gridCol>
                <a:gridCol w="2765116">
                  <a:extLst>
                    <a:ext uri="{9D8B030D-6E8A-4147-A177-3AD203B41FA5}">
                      <a16:colId xmlns:a16="http://schemas.microsoft.com/office/drawing/2014/main" val="2893821414"/>
                    </a:ext>
                  </a:extLst>
                </a:gridCol>
                <a:gridCol w="2247900">
                  <a:extLst>
                    <a:ext uri="{9D8B030D-6E8A-4147-A177-3AD203B41FA5}">
                      <a16:colId xmlns:a16="http://schemas.microsoft.com/office/drawing/2014/main" val="2856808052"/>
                    </a:ext>
                  </a:extLst>
                </a:gridCol>
                <a:gridCol w="2247900">
                  <a:extLst>
                    <a:ext uri="{9D8B030D-6E8A-4147-A177-3AD203B41FA5}">
                      <a16:colId xmlns:a16="http://schemas.microsoft.com/office/drawing/2014/main" val="721970278"/>
                    </a:ext>
                  </a:extLst>
                </a:gridCol>
              </a:tblGrid>
              <a:tr h="375785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    GLM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        GAM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   RF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MaxEnt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3143820"/>
                  </a:ext>
                </a:extLst>
              </a:tr>
              <a:tr h="2168574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8837641"/>
                  </a:ext>
                </a:extLst>
              </a:tr>
              <a:tr h="1708573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9482498"/>
                  </a:ext>
                </a:extLst>
              </a:tr>
              <a:tr h="1296673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1391815"/>
                  </a:ext>
                </a:extLst>
              </a:tr>
              <a:tr h="1296673">
                <a:tc>
                  <a:txBody>
                    <a:bodyPr/>
                    <a:lstStyle/>
                    <a:p>
                      <a:pPr algn="ctr"/>
                      <a:endParaRPr lang="en-US" i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US" i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36516678"/>
                  </a:ext>
                </a:extLst>
              </a:tr>
            </a:tbl>
          </a:graphicData>
        </a:graphic>
      </p:graphicFrame>
      <p:sp>
        <p:nvSpPr>
          <p:cNvPr id="2" name="Rectangle 1"/>
          <p:cNvSpPr/>
          <p:nvPr/>
        </p:nvSpPr>
        <p:spPr>
          <a:xfrm>
            <a:off x="76199" y="2692036"/>
            <a:ext cx="19812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Occupancy</a:t>
            </a:r>
          </a:p>
        </p:txBody>
      </p:sp>
      <p:sp>
        <p:nvSpPr>
          <p:cNvPr id="4" name="Rectangle 3"/>
          <p:cNvSpPr/>
          <p:nvPr/>
        </p:nvSpPr>
        <p:spPr>
          <a:xfrm>
            <a:off x="548772" y="6287605"/>
            <a:ext cx="10360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Presence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99" y="4048398"/>
            <a:ext cx="2358081" cy="224306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75" y="448969"/>
            <a:ext cx="2264845" cy="224306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9750" y="4048398"/>
            <a:ext cx="2286000" cy="223920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8193" y="416768"/>
            <a:ext cx="2282333" cy="22480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10100" y="4058565"/>
            <a:ext cx="2290767" cy="225630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10099" y="423623"/>
            <a:ext cx="2290768" cy="225049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87279" y="4058565"/>
            <a:ext cx="2289146" cy="2248090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6999090" y="2797156"/>
            <a:ext cx="1327309" cy="838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Low suitability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819400" y="3161529"/>
            <a:ext cx="39576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Yellow-throated Vireo</a:t>
            </a:r>
          </a:p>
        </p:txBody>
      </p:sp>
      <p:sp>
        <p:nvSpPr>
          <p:cNvPr id="20" name="Rectangle 19"/>
          <p:cNvSpPr/>
          <p:nvPr/>
        </p:nvSpPr>
        <p:spPr>
          <a:xfrm>
            <a:off x="2415278" y="2692036"/>
            <a:ext cx="19812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Occupancy</a:t>
            </a:r>
          </a:p>
        </p:txBody>
      </p:sp>
      <p:sp>
        <p:nvSpPr>
          <p:cNvPr id="21" name="Rectangle 20"/>
          <p:cNvSpPr/>
          <p:nvPr/>
        </p:nvSpPr>
        <p:spPr>
          <a:xfrm>
            <a:off x="2887851" y="6287605"/>
            <a:ext cx="10360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Presence</a:t>
            </a:r>
          </a:p>
        </p:txBody>
      </p:sp>
      <p:sp>
        <p:nvSpPr>
          <p:cNvPr id="22" name="Rectangle 21"/>
          <p:cNvSpPr/>
          <p:nvPr/>
        </p:nvSpPr>
        <p:spPr>
          <a:xfrm>
            <a:off x="4707184" y="2692036"/>
            <a:ext cx="19812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Occupancy</a:t>
            </a:r>
          </a:p>
        </p:txBody>
      </p:sp>
      <p:sp>
        <p:nvSpPr>
          <p:cNvPr id="23" name="Rectangle 22"/>
          <p:cNvSpPr/>
          <p:nvPr/>
        </p:nvSpPr>
        <p:spPr>
          <a:xfrm>
            <a:off x="5179757" y="6287605"/>
            <a:ext cx="10360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Presence</a:t>
            </a:r>
          </a:p>
        </p:txBody>
      </p:sp>
      <p:sp>
        <p:nvSpPr>
          <p:cNvPr id="25" name="Rectangle 24"/>
          <p:cNvSpPr/>
          <p:nvPr/>
        </p:nvSpPr>
        <p:spPr>
          <a:xfrm>
            <a:off x="7433609" y="6314873"/>
            <a:ext cx="10360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Presence</a:t>
            </a:r>
          </a:p>
        </p:txBody>
      </p:sp>
      <p:pic>
        <p:nvPicPr>
          <p:cNvPr id="1026" name="Picture 2" descr="Image result for yellow throated vireo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2450" y="2954570"/>
            <a:ext cx="1005656" cy="763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9"/>
          <a:srcRect l="87545" t="23113" r="9704" b="27858"/>
          <a:stretch/>
        </p:blipFill>
        <p:spPr>
          <a:xfrm>
            <a:off x="8267269" y="586470"/>
            <a:ext cx="175411" cy="3069704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6999090" y="560378"/>
            <a:ext cx="1327309" cy="838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High suitability</a:t>
            </a:r>
          </a:p>
        </p:txBody>
      </p:sp>
    </p:spTree>
    <p:extLst>
      <p:ext uri="{BB962C8B-B14F-4D97-AF65-F5344CB8AC3E}">
        <p14:creationId xmlns:p14="http://schemas.microsoft.com/office/powerpoint/2010/main" val="2754215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8348" y="409680"/>
            <a:ext cx="2515421" cy="2511708"/>
          </a:xfrm>
          <a:prstGeom prst="rect">
            <a:avLst/>
          </a:prstGeom>
        </p:spPr>
      </p:pic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8176489"/>
              </p:ext>
            </p:extLst>
          </p:nvPr>
        </p:nvGraphicFramePr>
        <p:xfrm>
          <a:off x="76199" y="0"/>
          <a:ext cx="8991601" cy="68462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30685">
                  <a:extLst>
                    <a:ext uri="{9D8B030D-6E8A-4147-A177-3AD203B41FA5}">
                      <a16:colId xmlns:a16="http://schemas.microsoft.com/office/drawing/2014/main" val="258925461"/>
                    </a:ext>
                  </a:extLst>
                </a:gridCol>
                <a:gridCol w="2765116">
                  <a:extLst>
                    <a:ext uri="{9D8B030D-6E8A-4147-A177-3AD203B41FA5}">
                      <a16:colId xmlns:a16="http://schemas.microsoft.com/office/drawing/2014/main" val="2893821414"/>
                    </a:ext>
                  </a:extLst>
                </a:gridCol>
                <a:gridCol w="2247900">
                  <a:extLst>
                    <a:ext uri="{9D8B030D-6E8A-4147-A177-3AD203B41FA5}">
                      <a16:colId xmlns:a16="http://schemas.microsoft.com/office/drawing/2014/main" val="2856808052"/>
                    </a:ext>
                  </a:extLst>
                </a:gridCol>
                <a:gridCol w="2247900">
                  <a:extLst>
                    <a:ext uri="{9D8B030D-6E8A-4147-A177-3AD203B41FA5}">
                      <a16:colId xmlns:a16="http://schemas.microsoft.com/office/drawing/2014/main" val="721970278"/>
                    </a:ext>
                  </a:extLst>
                </a:gridCol>
              </a:tblGrid>
              <a:tr h="375785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    GLM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        GAM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   RF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MaxEnt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3143820"/>
                  </a:ext>
                </a:extLst>
              </a:tr>
              <a:tr h="2168574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8837641"/>
                  </a:ext>
                </a:extLst>
              </a:tr>
              <a:tr h="1708573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9482498"/>
                  </a:ext>
                </a:extLst>
              </a:tr>
              <a:tr h="1296673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1391815"/>
                  </a:ext>
                </a:extLst>
              </a:tr>
              <a:tr h="1296673">
                <a:tc>
                  <a:txBody>
                    <a:bodyPr/>
                    <a:lstStyle/>
                    <a:p>
                      <a:pPr algn="ctr"/>
                      <a:endParaRPr lang="en-US" i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US" i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36516678"/>
                  </a:ext>
                </a:extLst>
              </a:tr>
            </a:tbl>
          </a:graphicData>
        </a:graphic>
      </p:graphicFrame>
      <p:sp>
        <p:nvSpPr>
          <p:cNvPr id="2" name="Rectangle 1"/>
          <p:cNvSpPr/>
          <p:nvPr/>
        </p:nvSpPr>
        <p:spPr>
          <a:xfrm>
            <a:off x="76199" y="2692036"/>
            <a:ext cx="19812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Occupancy</a:t>
            </a:r>
          </a:p>
        </p:txBody>
      </p:sp>
      <p:sp>
        <p:nvSpPr>
          <p:cNvPr id="4" name="Rectangle 3"/>
          <p:cNvSpPr/>
          <p:nvPr/>
        </p:nvSpPr>
        <p:spPr>
          <a:xfrm>
            <a:off x="548772" y="6287605"/>
            <a:ext cx="10360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Presence</a:t>
            </a:r>
          </a:p>
        </p:txBody>
      </p:sp>
      <p:sp>
        <p:nvSpPr>
          <p:cNvPr id="18" name="Rectangle 17"/>
          <p:cNvSpPr/>
          <p:nvPr/>
        </p:nvSpPr>
        <p:spPr>
          <a:xfrm>
            <a:off x="6999090" y="2797156"/>
            <a:ext cx="1327309" cy="838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Low suitability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819400" y="3161529"/>
            <a:ext cx="39576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Yellow-throated Vireo</a:t>
            </a:r>
          </a:p>
        </p:txBody>
      </p:sp>
      <p:sp>
        <p:nvSpPr>
          <p:cNvPr id="20" name="Rectangle 19"/>
          <p:cNvSpPr/>
          <p:nvPr/>
        </p:nvSpPr>
        <p:spPr>
          <a:xfrm>
            <a:off x="2415278" y="2692036"/>
            <a:ext cx="19812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Occupancy</a:t>
            </a:r>
          </a:p>
        </p:txBody>
      </p:sp>
      <p:sp>
        <p:nvSpPr>
          <p:cNvPr id="21" name="Rectangle 20"/>
          <p:cNvSpPr/>
          <p:nvPr/>
        </p:nvSpPr>
        <p:spPr>
          <a:xfrm>
            <a:off x="2887851" y="6287605"/>
            <a:ext cx="10360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Presence</a:t>
            </a:r>
          </a:p>
        </p:txBody>
      </p:sp>
      <p:sp>
        <p:nvSpPr>
          <p:cNvPr id="22" name="Rectangle 21"/>
          <p:cNvSpPr/>
          <p:nvPr/>
        </p:nvSpPr>
        <p:spPr>
          <a:xfrm>
            <a:off x="4707184" y="2692036"/>
            <a:ext cx="19812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Occupancy</a:t>
            </a:r>
          </a:p>
        </p:txBody>
      </p:sp>
      <p:sp>
        <p:nvSpPr>
          <p:cNvPr id="23" name="Rectangle 22"/>
          <p:cNvSpPr/>
          <p:nvPr/>
        </p:nvSpPr>
        <p:spPr>
          <a:xfrm>
            <a:off x="5179757" y="6287605"/>
            <a:ext cx="10360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Presence</a:t>
            </a:r>
          </a:p>
        </p:txBody>
      </p:sp>
      <p:sp>
        <p:nvSpPr>
          <p:cNvPr id="25" name="Rectangle 24"/>
          <p:cNvSpPr/>
          <p:nvPr/>
        </p:nvSpPr>
        <p:spPr>
          <a:xfrm>
            <a:off x="7433609" y="6314873"/>
            <a:ext cx="10360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Presence</a:t>
            </a:r>
          </a:p>
        </p:txBody>
      </p:sp>
      <p:pic>
        <p:nvPicPr>
          <p:cNvPr id="1026" name="Picture 2" descr="Image result for yellow throated vire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2450" y="2954570"/>
            <a:ext cx="1005656" cy="763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5"/>
          <a:srcRect l="87545" t="23113" r="9704" b="27858"/>
          <a:stretch/>
        </p:blipFill>
        <p:spPr>
          <a:xfrm>
            <a:off x="8267269" y="586470"/>
            <a:ext cx="175411" cy="3069704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6999090" y="560378"/>
            <a:ext cx="1327309" cy="838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High suitability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50596" y="3860427"/>
            <a:ext cx="2321403" cy="231797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434260"/>
            <a:ext cx="2461338" cy="237926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619" y="3862976"/>
            <a:ext cx="2427719" cy="230292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28107" y="3852139"/>
            <a:ext cx="2301046" cy="226676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18536" y="412024"/>
            <a:ext cx="2459395" cy="2390452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16668" y="3865119"/>
            <a:ext cx="2362230" cy="2240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985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B41D7-87D7-7040-A48B-9D1779D56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 dirty="0"/>
              <a:t>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3FB30F-C3D4-7640-8587-7E8E8987ED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5312021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191 </a:t>
            </a:r>
            <a:r>
              <a:rPr lang="en-US" dirty="0"/>
              <a:t>focal species</a:t>
            </a:r>
          </a:p>
          <a:p>
            <a:pPr lvl="1"/>
            <a:r>
              <a:rPr lang="en-US" dirty="0"/>
              <a:t>Occurred at &gt;40 BBS routes during 15 years</a:t>
            </a:r>
          </a:p>
          <a:p>
            <a:pPr lvl="1"/>
            <a:r>
              <a:rPr lang="en-US" dirty="0" smtClean="0"/>
              <a:t>&gt; 59 </a:t>
            </a:r>
            <a:r>
              <a:rPr lang="en-US" dirty="0"/>
              <a:t>presences across the range</a:t>
            </a:r>
          </a:p>
          <a:p>
            <a:r>
              <a:rPr lang="en-US" dirty="0" smtClean="0"/>
              <a:t>1004 </a:t>
            </a:r>
            <a:r>
              <a:rPr lang="en-US" dirty="0"/>
              <a:t>BBS routes surveyed consecutively </a:t>
            </a:r>
          </a:p>
          <a:p>
            <a:pPr lvl="1"/>
            <a:r>
              <a:rPr lang="en-US" dirty="0"/>
              <a:t>2001-2015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5 </a:t>
            </a:r>
            <a:r>
              <a:rPr lang="en-US" dirty="0" err="1"/>
              <a:t>Bioclim</a:t>
            </a:r>
            <a:r>
              <a:rPr lang="en-US" dirty="0"/>
              <a:t> variables </a:t>
            </a:r>
          </a:p>
          <a:p>
            <a:pPr lvl="1"/>
            <a:r>
              <a:rPr lang="en-US" dirty="0"/>
              <a:t>Temperature Seasonality (standard deviation *100)</a:t>
            </a:r>
          </a:p>
          <a:p>
            <a:pPr lvl="1"/>
            <a:r>
              <a:rPr lang="en-US" dirty="0"/>
              <a:t>Max Temperature of Warmest Month</a:t>
            </a:r>
          </a:p>
          <a:p>
            <a:pPr lvl="1"/>
            <a:r>
              <a:rPr lang="en-US" dirty="0"/>
              <a:t>Min Temperature of Coldest Month</a:t>
            </a:r>
          </a:p>
          <a:p>
            <a:pPr lvl="1"/>
            <a:r>
              <a:rPr lang="en-US" dirty="0"/>
              <a:t>Precipitation of Wettest Month</a:t>
            </a:r>
          </a:p>
          <a:p>
            <a:pPr lvl="1"/>
            <a:r>
              <a:rPr lang="en-US" dirty="0"/>
              <a:t>Precipitation of Driest Month</a:t>
            </a:r>
          </a:p>
          <a:p>
            <a:r>
              <a:rPr lang="en-US" dirty="0"/>
              <a:t>Elevation</a:t>
            </a:r>
          </a:p>
          <a:p>
            <a:r>
              <a:rPr lang="en-US" dirty="0"/>
              <a:t>NDVI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852673-2C2C-DB4F-A33E-FD6A9902C94B}"/>
              </a:ext>
            </a:extLst>
          </p:cNvPr>
          <p:cNvSpPr txBox="1"/>
          <p:nvPr/>
        </p:nvSpPr>
        <p:spPr>
          <a:xfrm>
            <a:off x="4953000" y="6455021"/>
            <a:ext cx="419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Thuiller</a:t>
            </a:r>
            <a:r>
              <a:rPr lang="en-US" dirty="0"/>
              <a:t> et al. 2014, Bahn and McGill 2007</a:t>
            </a:r>
          </a:p>
        </p:txBody>
      </p:sp>
      <p:pic>
        <p:nvPicPr>
          <p:cNvPr id="5" name="Picture 7" descr="http://www.xappsoftware.com/wordpress/wp-content/uploads/2012/10/temperature_monitoring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20" t="6983" r="27236" b="18421"/>
          <a:stretch/>
        </p:blipFill>
        <p:spPr bwMode="auto">
          <a:xfrm>
            <a:off x="6613471" y="4178836"/>
            <a:ext cx="681616" cy="111942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1" descr="https://clipartion.com/wp-content/uploads/2015/12/raindrop-vector-830x136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0339" y="5438981"/>
            <a:ext cx="447880" cy="70385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3" descr="http://images.clipartpanda.com/tree-clipart-tree_tiny_green_shaded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8694" y="5353349"/>
            <a:ext cx="643060" cy="75150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1400" y="4463712"/>
            <a:ext cx="1012319" cy="659487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81000" y="3048000"/>
            <a:ext cx="8458200" cy="34070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178219" y="1571855"/>
            <a:ext cx="766675" cy="582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016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B41D7-87D7-7040-A48B-9D1779D56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 dirty="0"/>
              <a:t>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3FB30F-C3D4-7640-8587-7E8E8987ED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5312021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191 focal species</a:t>
            </a:r>
          </a:p>
          <a:p>
            <a:pPr lvl="1"/>
            <a:r>
              <a:rPr lang="en-US" dirty="0"/>
              <a:t>Occurred at &gt;40 BBS routes during 15 years</a:t>
            </a:r>
          </a:p>
          <a:p>
            <a:pPr lvl="1"/>
            <a:r>
              <a:rPr lang="en-US" dirty="0"/>
              <a:t>&gt; 59 presences across the range</a:t>
            </a:r>
          </a:p>
          <a:p>
            <a:r>
              <a:rPr lang="en-US" dirty="0" smtClean="0"/>
              <a:t>1004 </a:t>
            </a:r>
            <a:r>
              <a:rPr lang="en-US" dirty="0"/>
              <a:t>BBS routes surveyed consecutively </a:t>
            </a:r>
          </a:p>
          <a:p>
            <a:pPr lvl="1"/>
            <a:r>
              <a:rPr lang="en-US" dirty="0"/>
              <a:t>2001-2015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5 </a:t>
            </a:r>
            <a:r>
              <a:rPr lang="en-US" dirty="0" err="1"/>
              <a:t>Bioclim</a:t>
            </a:r>
            <a:r>
              <a:rPr lang="en-US" dirty="0"/>
              <a:t> variables </a:t>
            </a:r>
          </a:p>
          <a:p>
            <a:pPr lvl="1"/>
            <a:r>
              <a:rPr lang="en-US" dirty="0"/>
              <a:t>Temperature Seasonality (standard deviation *100)</a:t>
            </a:r>
          </a:p>
          <a:p>
            <a:pPr lvl="1"/>
            <a:r>
              <a:rPr lang="en-US" dirty="0"/>
              <a:t>Max Temperature of Warmest Month</a:t>
            </a:r>
          </a:p>
          <a:p>
            <a:pPr lvl="1"/>
            <a:r>
              <a:rPr lang="en-US" dirty="0"/>
              <a:t>Min Temperature of Coldest Month</a:t>
            </a:r>
          </a:p>
          <a:p>
            <a:pPr lvl="1"/>
            <a:r>
              <a:rPr lang="en-US" dirty="0"/>
              <a:t>Precipitation of Wettest Month</a:t>
            </a:r>
          </a:p>
          <a:p>
            <a:pPr lvl="1"/>
            <a:r>
              <a:rPr lang="en-US" dirty="0"/>
              <a:t>Precipitation of Driest Month</a:t>
            </a:r>
          </a:p>
          <a:p>
            <a:r>
              <a:rPr lang="en-US" dirty="0"/>
              <a:t>Elevation</a:t>
            </a:r>
          </a:p>
          <a:p>
            <a:r>
              <a:rPr lang="en-US" dirty="0"/>
              <a:t>NDVI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852673-2C2C-DB4F-A33E-FD6A9902C94B}"/>
              </a:ext>
            </a:extLst>
          </p:cNvPr>
          <p:cNvSpPr txBox="1"/>
          <p:nvPr/>
        </p:nvSpPr>
        <p:spPr>
          <a:xfrm>
            <a:off x="4953000" y="6455021"/>
            <a:ext cx="419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Thuiller</a:t>
            </a:r>
            <a:r>
              <a:rPr lang="en-US" dirty="0"/>
              <a:t> et al. 2014, Bahn and McGill 2007</a:t>
            </a:r>
          </a:p>
        </p:txBody>
      </p:sp>
      <p:pic>
        <p:nvPicPr>
          <p:cNvPr id="5" name="Picture 7" descr="http://www.xappsoftware.com/wordpress/wp-content/uploads/2012/10/temperature_monitoring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20" t="6983" r="27236" b="18421"/>
          <a:stretch/>
        </p:blipFill>
        <p:spPr bwMode="auto">
          <a:xfrm>
            <a:off x="6651826" y="4343400"/>
            <a:ext cx="564748" cy="92748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1" descr="https://clipartion.com/wp-content/uploads/2015/12/raindrop-vector-830x136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0339" y="5438981"/>
            <a:ext cx="447880" cy="70385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3" descr="http://images.clipartpanda.com/tree-clipart-tree_tiny_green_shaded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8694" y="5353349"/>
            <a:ext cx="643060" cy="75150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1400" y="4463712"/>
            <a:ext cx="1012319" cy="65948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178219" y="1571855"/>
            <a:ext cx="766675" cy="582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5387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382000" cy="5372765"/>
          </a:xfrm>
        </p:spPr>
        <p:txBody>
          <a:bodyPr>
            <a:normAutofit/>
          </a:bodyPr>
          <a:lstStyle/>
          <a:p>
            <a:r>
              <a:rPr lang="en-US" dirty="0"/>
              <a:t>4 SDM methods tested using temporal occupancy and presence/absence, including/excluding transient species </a:t>
            </a:r>
          </a:p>
          <a:p>
            <a:pPr lvl="1"/>
            <a:r>
              <a:rPr lang="en-US" dirty="0"/>
              <a:t>GLM</a:t>
            </a:r>
          </a:p>
          <a:p>
            <a:pPr lvl="1"/>
            <a:r>
              <a:rPr lang="en-US" dirty="0"/>
              <a:t>GAM</a:t>
            </a:r>
          </a:p>
          <a:p>
            <a:pPr lvl="1"/>
            <a:r>
              <a:rPr lang="en-US" dirty="0"/>
              <a:t>Random Forest</a:t>
            </a:r>
          </a:p>
          <a:p>
            <a:pPr lvl="1"/>
            <a:r>
              <a:rPr lang="en-US" dirty="0" err="1"/>
              <a:t>MaxEnt</a:t>
            </a:r>
            <a:endParaRPr lang="en-US" dirty="0"/>
          </a:p>
          <a:p>
            <a:r>
              <a:rPr lang="en-US" dirty="0"/>
              <a:t>Model evaluation: root mean square error (RMSE)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880EDD-4A85-4D4E-9977-8AF818C20A19}"/>
              </a:ext>
            </a:extLst>
          </p:cNvPr>
          <p:cNvSpPr txBox="1"/>
          <p:nvPr/>
        </p:nvSpPr>
        <p:spPr>
          <a:xfrm>
            <a:off x="6172200" y="6439565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>
                <a:hlinkClick r:id="rId3"/>
              </a:rPr>
              <a:t>http://climate.audubon.org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46191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228600"/>
            <a:ext cx="6429375" cy="36385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375" y="3505200"/>
            <a:ext cx="6400800" cy="15430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900" y="4953000"/>
            <a:ext cx="638175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204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33980" y="1"/>
            <a:ext cx="11091220" cy="6898785"/>
            <a:chOff x="33980" y="1"/>
            <a:chExt cx="11091220" cy="6898785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980" y="1"/>
              <a:ext cx="8202086" cy="6584720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 rotWithShape="1">
            <a:blip r:embed="rId3"/>
            <a:srcRect l="31204" t="18947" r="56835" b="51553"/>
            <a:stretch/>
          </p:blipFill>
          <p:spPr>
            <a:xfrm>
              <a:off x="10058400" y="42121"/>
              <a:ext cx="1066800" cy="1447800"/>
            </a:xfrm>
            <a:prstGeom prst="rect">
              <a:avLst/>
            </a:prstGeom>
          </p:spPr>
        </p:pic>
        <p:grpSp>
          <p:nvGrpSpPr>
            <p:cNvPr id="7" name="Group 6"/>
            <p:cNvGrpSpPr/>
            <p:nvPr/>
          </p:nvGrpSpPr>
          <p:grpSpPr>
            <a:xfrm>
              <a:off x="38181" y="948479"/>
              <a:ext cx="898294" cy="2257729"/>
              <a:chOff x="9525" y="1317271"/>
              <a:chExt cx="898294" cy="2257729"/>
            </a:xfrm>
          </p:grpSpPr>
          <p:grpSp>
            <p:nvGrpSpPr>
              <p:cNvPr id="27" name="Group 26"/>
              <p:cNvGrpSpPr/>
              <p:nvPr/>
            </p:nvGrpSpPr>
            <p:grpSpPr>
              <a:xfrm>
                <a:off x="35316" y="1317271"/>
                <a:ext cx="872503" cy="345300"/>
                <a:chOff x="149942" y="924010"/>
                <a:chExt cx="872503" cy="345300"/>
              </a:xfrm>
            </p:grpSpPr>
            <p:grpSp>
              <p:nvGrpSpPr>
                <p:cNvPr id="26" name="Group 25"/>
                <p:cNvGrpSpPr/>
                <p:nvPr/>
              </p:nvGrpSpPr>
              <p:grpSpPr>
                <a:xfrm>
                  <a:off x="149942" y="942111"/>
                  <a:ext cx="573526" cy="327199"/>
                  <a:chOff x="180146" y="1011788"/>
                  <a:chExt cx="573526" cy="327199"/>
                </a:xfrm>
              </p:grpSpPr>
              <p:grpSp>
                <p:nvGrpSpPr>
                  <p:cNvPr id="22" name="Group 21"/>
                  <p:cNvGrpSpPr/>
                  <p:nvPr/>
                </p:nvGrpSpPr>
                <p:grpSpPr>
                  <a:xfrm>
                    <a:off x="180146" y="1011788"/>
                    <a:ext cx="573526" cy="327199"/>
                    <a:chOff x="8450298" y="3048000"/>
                    <a:chExt cx="769902" cy="457200"/>
                  </a:xfrm>
                </p:grpSpPr>
                <p:pic>
                  <p:nvPicPr>
                    <p:cNvPr id="18" name="Picture 17"/>
                    <p:cNvPicPr>
                      <a:picLocks noChangeAspect="1"/>
                    </p:cNvPicPr>
                    <p:nvPr/>
                  </p:nvPicPr>
                  <p:blipFill rotWithShape="1">
                    <a:blip r:embed="rId3"/>
                    <a:srcRect l="32620" t="24507" r="58747" b="67744"/>
                    <a:stretch/>
                  </p:blipFill>
                  <p:spPr>
                    <a:xfrm>
                      <a:off x="8450298" y="3124873"/>
                      <a:ext cx="769902" cy="380327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21" name="Picture 20"/>
                    <p:cNvPicPr>
                      <a:picLocks noChangeAspect="1"/>
                    </p:cNvPicPr>
                    <p:nvPr/>
                  </p:nvPicPr>
                  <p:blipFill rotWithShape="1">
                    <a:blip r:embed="rId4"/>
                    <a:srcRect l="14288" t="65822" r="57143" b="18357"/>
                    <a:stretch/>
                  </p:blipFill>
                  <p:spPr>
                    <a:xfrm>
                      <a:off x="8471507" y="3048000"/>
                      <a:ext cx="304800" cy="228600"/>
                    </a:xfrm>
                    <a:prstGeom prst="rect">
                      <a:avLst/>
                    </a:prstGeom>
                  </p:spPr>
                </p:pic>
              </p:grpSp>
              <p:sp>
                <p:nvSpPr>
                  <p:cNvPr id="25" name="Rectangle 24"/>
                  <p:cNvSpPr/>
                  <p:nvPr/>
                </p:nvSpPr>
                <p:spPr>
                  <a:xfrm>
                    <a:off x="326564" y="1044124"/>
                    <a:ext cx="76200" cy="130751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5" name="TextBox 4"/>
                <p:cNvSpPr txBox="1"/>
                <p:nvPr/>
              </p:nvSpPr>
              <p:spPr>
                <a:xfrm>
                  <a:off x="213916" y="924010"/>
                  <a:ext cx="808529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900" dirty="0" smtClean="0"/>
                    <a:t>5+ presences </a:t>
                  </a:r>
                </a:p>
              </p:txBody>
            </p:sp>
          </p:grpSp>
          <p:grpSp>
            <p:nvGrpSpPr>
              <p:cNvPr id="31" name="Group 30"/>
              <p:cNvGrpSpPr/>
              <p:nvPr/>
            </p:nvGrpSpPr>
            <p:grpSpPr>
              <a:xfrm>
                <a:off x="9525" y="2635236"/>
                <a:ext cx="850515" cy="939764"/>
                <a:chOff x="57304" y="2320224"/>
                <a:chExt cx="850515" cy="939764"/>
              </a:xfrm>
            </p:grpSpPr>
            <p:pic>
              <p:nvPicPr>
                <p:cNvPr id="14" name="Picture 13"/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30392" t="79464" r="67812" b="2982"/>
                <a:stretch/>
              </p:blipFill>
              <p:spPr>
                <a:xfrm rot="10800000">
                  <a:off x="149942" y="2514600"/>
                  <a:ext cx="138548" cy="745388"/>
                </a:xfrm>
                <a:prstGeom prst="rect">
                  <a:avLst/>
                </a:prstGeom>
              </p:spPr>
            </p:pic>
            <p:sp>
              <p:nvSpPr>
                <p:cNvPr id="28" name="TextBox 27"/>
                <p:cNvSpPr txBox="1"/>
                <p:nvPr/>
              </p:nvSpPr>
              <p:spPr>
                <a:xfrm>
                  <a:off x="213916" y="2443974"/>
                  <a:ext cx="586324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900" dirty="0" smtClean="0"/>
                    <a:t>High</a:t>
                  </a:r>
                </a:p>
              </p:txBody>
            </p:sp>
            <p:sp>
              <p:nvSpPr>
                <p:cNvPr id="29" name="TextBox 28"/>
                <p:cNvSpPr txBox="1"/>
                <p:nvPr/>
              </p:nvSpPr>
              <p:spPr>
                <a:xfrm>
                  <a:off x="207335" y="3029156"/>
                  <a:ext cx="700484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900" dirty="0" smtClean="0"/>
                    <a:t>Low</a:t>
                  </a:r>
                </a:p>
              </p:txBody>
            </p:sp>
            <p:sp>
              <p:nvSpPr>
                <p:cNvPr id="30" name="TextBox 29"/>
                <p:cNvSpPr txBox="1"/>
                <p:nvPr/>
              </p:nvSpPr>
              <p:spPr>
                <a:xfrm>
                  <a:off x="57304" y="2320224"/>
                  <a:ext cx="758802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900" dirty="0" smtClean="0"/>
                    <a:t>Suitability</a:t>
                  </a:r>
                </a:p>
              </p:txBody>
            </p:sp>
          </p:grpSp>
        </p:grpSp>
        <p:sp>
          <p:nvSpPr>
            <p:cNvPr id="6" name="TextBox 5"/>
            <p:cNvSpPr txBox="1"/>
            <p:nvPr/>
          </p:nvSpPr>
          <p:spPr>
            <a:xfrm>
              <a:off x="274300" y="6529454"/>
              <a:ext cx="24083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Temporal Occupancy</a:t>
              </a:r>
              <a:endParaRPr lang="en-US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3014566" y="6529454"/>
              <a:ext cx="24083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Presence/Absence</a:t>
              </a:r>
              <a:endParaRPr lang="en-US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5774497" y="6529454"/>
              <a:ext cx="24083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&gt;33% Presence</a:t>
              </a:r>
              <a:endParaRPr lang="en-US" dirty="0"/>
            </a:p>
          </p:txBody>
        </p:sp>
        <p:sp>
          <p:nvSpPr>
            <p:cNvPr id="34" name="TextBox 33"/>
            <p:cNvSpPr txBox="1"/>
            <p:nvPr/>
          </p:nvSpPr>
          <p:spPr>
            <a:xfrm rot="5400000">
              <a:off x="7859295" y="695853"/>
              <a:ext cx="11228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 smtClean="0"/>
                <a:t>MaxEnt</a:t>
              </a:r>
              <a:endParaRPr lang="en-US" dirty="0"/>
            </a:p>
          </p:txBody>
        </p:sp>
        <p:sp>
          <p:nvSpPr>
            <p:cNvPr id="35" name="TextBox 34"/>
            <p:cNvSpPr txBox="1"/>
            <p:nvPr/>
          </p:nvSpPr>
          <p:spPr>
            <a:xfrm rot="5400000">
              <a:off x="7843496" y="2346763"/>
              <a:ext cx="11228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GLM</a:t>
              </a:r>
              <a:endParaRPr lang="en-US" dirty="0"/>
            </a:p>
          </p:txBody>
        </p:sp>
        <p:sp>
          <p:nvSpPr>
            <p:cNvPr id="36" name="TextBox 35"/>
            <p:cNvSpPr txBox="1"/>
            <p:nvPr/>
          </p:nvSpPr>
          <p:spPr>
            <a:xfrm rot="5400000">
              <a:off x="7843496" y="3978623"/>
              <a:ext cx="11228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GAM</a:t>
              </a:r>
              <a:endParaRPr lang="en-US" dirty="0"/>
            </a:p>
          </p:txBody>
        </p:sp>
        <p:sp>
          <p:nvSpPr>
            <p:cNvPr id="37" name="TextBox 36"/>
            <p:cNvSpPr txBox="1"/>
            <p:nvPr/>
          </p:nvSpPr>
          <p:spPr>
            <a:xfrm rot="5400000">
              <a:off x="7843496" y="5581908"/>
              <a:ext cx="11228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RF</a:t>
              </a:r>
              <a:endParaRPr lang="en-US" dirty="0"/>
            </a:p>
          </p:txBody>
        </p:sp>
        <p:sp>
          <p:nvSpPr>
            <p:cNvPr id="3" name="Rectangle 2"/>
            <p:cNvSpPr/>
            <p:nvPr/>
          </p:nvSpPr>
          <p:spPr>
            <a:xfrm>
              <a:off x="47488" y="156619"/>
              <a:ext cx="2632587" cy="1447800"/>
            </a:xfrm>
            <a:prstGeom prst="rect">
              <a:avLst/>
            </a:prstGeom>
            <a:noFill/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14214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04800" y="-19665"/>
            <a:ext cx="64008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/>
              <a:t>RMSE output: </a:t>
            </a:r>
            <a:r>
              <a:rPr lang="en-US" sz="2500" b="1" dirty="0" smtClean="0"/>
              <a:t>191 </a:t>
            </a:r>
            <a:r>
              <a:rPr lang="en-US" sz="2500" b="1" dirty="0"/>
              <a:t>focal species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304800" y="381000"/>
            <a:ext cx="8700848" cy="6214892"/>
            <a:chOff x="152400" y="608695"/>
            <a:chExt cx="8700848" cy="6214892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2400" y="608695"/>
              <a:ext cx="8700848" cy="6214892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4"/>
            <a:srcRect l="85888" t="34593" r="2149" b="44497"/>
            <a:stretch/>
          </p:blipFill>
          <p:spPr>
            <a:xfrm>
              <a:off x="5662108" y="4477134"/>
              <a:ext cx="738692" cy="825598"/>
            </a:xfrm>
            <a:prstGeom prst="rect">
              <a:avLst/>
            </a:prstGeom>
          </p:spPr>
        </p:pic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5"/>
            <a:srcRect l="79803" t="40887" r="1672" b="48227"/>
            <a:stretch/>
          </p:blipFill>
          <p:spPr>
            <a:xfrm>
              <a:off x="5662109" y="4056090"/>
              <a:ext cx="1576892" cy="42104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36917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04800" y="-19665"/>
            <a:ext cx="64008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/>
              <a:t>RMSE output: </a:t>
            </a:r>
            <a:r>
              <a:rPr lang="en-US" sz="2500" b="1" dirty="0" smtClean="0"/>
              <a:t>191 </a:t>
            </a:r>
            <a:r>
              <a:rPr lang="en-US" sz="2500" b="1" dirty="0"/>
              <a:t>focal species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183145" y="304800"/>
            <a:ext cx="8960855" cy="6400611"/>
            <a:chOff x="183145" y="304800"/>
            <a:chExt cx="8960855" cy="6400611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3145" y="304800"/>
              <a:ext cx="8960855" cy="6400611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4"/>
            <a:srcRect l="85888" t="34593" r="2149" b="44497"/>
            <a:stretch/>
          </p:blipFill>
          <p:spPr>
            <a:xfrm>
              <a:off x="5791200" y="4388761"/>
              <a:ext cx="821002" cy="917591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5"/>
            <a:srcRect l="79803" t="40887" r="1672" b="48227"/>
            <a:stretch/>
          </p:blipFill>
          <p:spPr>
            <a:xfrm>
              <a:off x="5791200" y="3933092"/>
              <a:ext cx="1752601" cy="46795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658823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Couture.thmx</Template>
  <TotalTime>78680</TotalTime>
  <Words>492</Words>
  <Application>Microsoft Office PowerPoint</Application>
  <PresentationFormat>On-screen Show (4:3)</PresentationFormat>
  <Paragraphs>130</Paragraphs>
  <Slides>21</Slides>
  <Notes>8</Notes>
  <HiddenSlides>6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4" baseType="lpstr">
      <vt:lpstr>Arial</vt:lpstr>
      <vt:lpstr>Calibri</vt:lpstr>
      <vt:lpstr>Office Theme</vt:lpstr>
      <vt:lpstr>PowerPoint Presentation</vt:lpstr>
      <vt:lpstr>Question</vt:lpstr>
      <vt:lpstr>Data</vt:lpstr>
      <vt:lpstr>Data</vt:lpstr>
      <vt:lpstr>Methods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Temporal CV</vt:lpstr>
      <vt:lpstr>Spatial CV</vt:lpstr>
      <vt:lpstr>5 year Occ:Pres</vt:lpstr>
      <vt:lpstr>5 year Pres:Notrans</vt:lpstr>
      <vt:lpstr>PowerPoint Presentation</vt:lpstr>
      <vt:lpstr>PowerPoint Presentation</vt:lpstr>
      <vt:lpstr>Next Steps</vt:lpstr>
      <vt:lpstr>PowerPoint Presentation</vt:lpstr>
      <vt:lpstr>PowerPoint Presentation</vt:lpstr>
    </vt:vector>
  </TitlesOfParts>
  <Company>Toshiba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Sara Snell</dc:creator>
  <cp:lastModifiedBy>Taylor, Sara Jeanne Snell</cp:lastModifiedBy>
  <cp:revision>942</cp:revision>
  <dcterms:created xsi:type="dcterms:W3CDTF">2016-02-25T15:43:59Z</dcterms:created>
  <dcterms:modified xsi:type="dcterms:W3CDTF">2019-10-11T18:57:30Z</dcterms:modified>
</cp:coreProperties>
</file>